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6" r:id="rId2"/>
    <p:sldId id="276" r:id="rId3"/>
    <p:sldId id="259" r:id="rId4"/>
    <p:sldId id="319" r:id="rId5"/>
    <p:sldId id="315" r:id="rId6"/>
    <p:sldId id="321" r:id="rId7"/>
    <p:sldId id="322" r:id="rId8"/>
    <p:sldId id="275" r:id="rId9"/>
    <p:sldId id="258" r:id="rId10"/>
    <p:sldId id="312" r:id="rId11"/>
    <p:sldId id="318" r:id="rId12"/>
    <p:sldId id="317" r:id="rId13"/>
    <p:sldId id="316" r:id="rId14"/>
    <p:sldId id="305" r:id="rId15"/>
    <p:sldId id="291" r:id="rId16"/>
    <p:sldId id="277" r:id="rId17"/>
    <p:sldId id="272" r:id="rId18"/>
    <p:sldId id="280" r:id="rId19"/>
    <p:sldId id="281" r:id="rId20"/>
    <p:sldId id="282" r:id="rId21"/>
    <p:sldId id="320" r:id="rId22"/>
    <p:sldId id="267" r:id="rId23"/>
    <p:sldId id="283" r:id="rId24"/>
    <p:sldId id="300" r:id="rId25"/>
    <p:sldId id="311" r:id="rId26"/>
    <p:sldId id="288" r:id="rId27"/>
    <p:sldId id="256" r:id="rId28"/>
    <p:sldId id="324" r:id="rId29"/>
    <p:sldId id="32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FF"/>
    <a:srgbClr val="D72726"/>
    <a:srgbClr val="2E9D2A"/>
    <a:srgbClr val="2B9927"/>
    <a:srgbClr val="FE7F13"/>
    <a:srgbClr val="000013"/>
    <a:srgbClr val="8A574B"/>
    <a:srgbClr val="9165B9"/>
    <a:srgbClr val="D7262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45"/>
  </p:normalViewPr>
  <p:slideViewPr>
    <p:cSldViewPr snapToGrid="0" snapToObjects="1">
      <p:cViewPr varScale="1">
        <p:scale>
          <a:sx n="136" d="100"/>
          <a:sy n="13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4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7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3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Ciencia/Datos-COVID19/tree/master/output/producto16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MinCiencia/Datos-COVID19/tree/master/output/producto16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561269" y="876693"/>
            <a:ext cx="893751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 MAYO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72DAC-EB3E-F942-BB15-C1B97F87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720" y="1290094"/>
            <a:ext cx="5822311" cy="4671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DA5CB-4C4C-BB4B-8422-830F036A5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254177"/>
            <a:ext cx="5977072" cy="492980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300608">
            <a:off x="4124758" y="1650851"/>
            <a:ext cx="1492212" cy="981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758952-FD10-194E-BC0F-30F6A96B3029}"/>
              </a:ext>
            </a:extLst>
          </p:cNvPr>
          <p:cNvSpPr/>
          <p:nvPr/>
        </p:nvSpPr>
        <p:spPr>
          <a:xfrm rot="21229552">
            <a:off x="9315697" y="1636739"/>
            <a:ext cx="1492212" cy="9819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2685102" y="979721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24 ABRIL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8316757" y="970290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1 MAYO</a:t>
            </a:r>
          </a:p>
        </p:txBody>
      </p:sp>
    </p:spTree>
    <p:extLst>
      <p:ext uri="{BB962C8B-B14F-4D97-AF65-F5344CB8AC3E}">
        <p14:creationId xmlns:p14="http://schemas.microsoft.com/office/powerpoint/2010/main" val="2555437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CFB04-FE4C-CE48-9CA7-AA96F8F0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74" y="871894"/>
            <a:ext cx="6193533" cy="55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71F7B-531B-F640-8A15-6E086F8F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8" y="1015663"/>
            <a:ext cx="7919157" cy="5055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279934" y="1429554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E7F13"/>
                </a:solidFill>
              </a:rPr>
              <a:t>Totales</a:t>
            </a:r>
            <a:r>
              <a:rPr lang="en-US" sz="2400" b="1" dirty="0">
                <a:solidFill>
                  <a:srgbClr val="FE7F13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E7F13"/>
                </a:solidFill>
              </a:rPr>
              <a:t>Confirmados</a:t>
            </a:r>
            <a:r>
              <a:rPr lang="en-US" sz="2000" b="1" dirty="0">
                <a:solidFill>
                  <a:srgbClr val="FE7F13"/>
                </a:solidFill>
              </a:rPr>
              <a:t> + </a:t>
            </a:r>
            <a:r>
              <a:rPr lang="en-US" sz="2000" b="1" dirty="0" err="1">
                <a:solidFill>
                  <a:srgbClr val="FE7F13"/>
                </a:solidFill>
              </a:rPr>
              <a:t>sospechosos</a:t>
            </a:r>
            <a:endParaRPr lang="en-US" sz="2000" b="1" dirty="0">
              <a:solidFill>
                <a:srgbClr val="FE7F1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364774" y="2403981"/>
            <a:ext cx="3111929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E9D2A"/>
                </a:solidFill>
              </a:rPr>
              <a:t>Fallecidos</a:t>
            </a:r>
            <a:r>
              <a:rPr lang="en-US" sz="2400" b="1" dirty="0">
                <a:solidFill>
                  <a:srgbClr val="2E9D2A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2E9D2A"/>
                </a:solidFill>
              </a:rPr>
              <a:t>Confirmados</a:t>
            </a:r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404705" y="432847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726"/>
                </a:solidFill>
              </a:rPr>
              <a:t>Fallecidos</a:t>
            </a:r>
            <a:r>
              <a:rPr lang="en-US" sz="2400" b="1" dirty="0">
                <a:solidFill>
                  <a:srgbClr val="D72726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No </a:t>
            </a:r>
            <a:r>
              <a:rPr lang="en-US" sz="2000" b="1" dirty="0" err="1">
                <a:solidFill>
                  <a:srgbClr val="D72726"/>
                </a:solidFill>
              </a:rPr>
              <a:t>confirmados</a:t>
            </a:r>
            <a:r>
              <a:rPr lang="en-US" sz="2000" b="1" dirty="0">
                <a:solidFill>
                  <a:srgbClr val="D72726"/>
                </a:solidFill>
              </a:rPr>
              <a:t> (</a:t>
            </a:r>
            <a:r>
              <a:rPr lang="en-US" sz="2000" b="1" dirty="0" err="1">
                <a:solidFill>
                  <a:srgbClr val="D72726"/>
                </a:solidFill>
              </a:rPr>
              <a:t>sospechosos</a:t>
            </a:r>
            <a:r>
              <a:rPr lang="en-US" sz="2000" b="1" dirty="0">
                <a:solidFill>
                  <a:srgbClr val="D7272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80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3DE43-7D3F-A44B-B0F8-C16A6CE7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86" y="1322569"/>
            <a:ext cx="7864770" cy="4788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279934" y="1429554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E7F13"/>
                </a:solidFill>
              </a:rPr>
              <a:t>Totales</a:t>
            </a:r>
            <a:r>
              <a:rPr lang="en-US" sz="2400" b="1" dirty="0">
                <a:solidFill>
                  <a:srgbClr val="FE7F13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E7F13"/>
                </a:solidFill>
              </a:rPr>
              <a:t>Confirmados</a:t>
            </a:r>
            <a:r>
              <a:rPr lang="en-US" sz="2000" b="1" dirty="0">
                <a:solidFill>
                  <a:srgbClr val="FE7F13"/>
                </a:solidFill>
              </a:rPr>
              <a:t> + </a:t>
            </a:r>
            <a:r>
              <a:rPr lang="en-US" sz="2000" b="1" dirty="0" err="1">
                <a:solidFill>
                  <a:srgbClr val="FE7F13"/>
                </a:solidFill>
              </a:rPr>
              <a:t>sospechosos</a:t>
            </a:r>
            <a:endParaRPr lang="en-US" sz="2000" b="1" dirty="0">
              <a:solidFill>
                <a:srgbClr val="FE7F1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364774" y="2403981"/>
            <a:ext cx="3111929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E9D2A"/>
                </a:solidFill>
              </a:rPr>
              <a:t>Fallecidos</a:t>
            </a:r>
            <a:r>
              <a:rPr lang="en-US" sz="2400" b="1" dirty="0">
                <a:solidFill>
                  <a:srgbClr val="2E9D2A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2E9D2A"/>
                </a:solidFill>
              </a:rPr>
              <a:t>Confirmados</a:t>
            </a:r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404705" y="432847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726"/>
                </a:solidFill>
              </a:rPr>
              <a:t>Fallecidos</a:t>
            </a:r>
            <a:r>
              <a:rPr lang="en-US" sz="2400" b="1" dirty="0">
                <a:solidFill>
                  <a:srgbClr val="D72726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No </a:t>
            </a:r>
            <a:r>
              <a:rPr lang="en-US" sz="2000" b="1" dirty="0" err="1">
                <a:solidFill>
                  <a:srgbClr val="D72726"/>
                </a:solidFill>
              </a:rPr>
              <a:t>confirmados</a:t>
            </a:r>
            <a:r>
              <a:rPr lang="en-US" sz="2000" b="1" dirty="0">
                <a:solidFill>
                  <a:srgbClr val="D72726"/>
                </a:solidFill>
              </a:rPr>
              <a:t> (</a:t>
            </a:r>
            <a:r>
              <a:rPr lang="en-US" sz="2000" b="1" dirty="0" err="1">
                <a:solidFill>
                  <a:srgbClr val="D72726"/>
                </a:solidFill>
              </a:rPr>
              <a:t>sospechosos</a:t>
            </a:r>
            <a:r>
              <a:rPr lang="en-US" sz="2000" b="1" dirty="0">
                <a:solidFill>
                  <a:srgbClr val="D7272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831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53BAA-AC73-7A4F-85B5-F3607221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153228"/>
            <a:ext cx="8542879" cy="526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977517" y="1489973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627"/>
                </a:solidFill>
              </a:rPr>
              <a:t>Totales</a:t>
            </a:r>
            <a:r>
              <a:rPr lang="en-US" sz="2400" b="1" dirty="0">
                <a:solidFill>
                  <a:srgbClr val="D72627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D72627"/>
                </a:solidFill>
              </a:rPr>
              <a:t>Confirmados</a:t>
            </a:r>
            <a:r>
              <a:rPr lang="en-US" sz="2000" b="1" dirty="0">
                <a:solidFill>
                  <a:srgbClr val="D72627"/>
                </a:solidFill>
              </a:rPr>
              <a:t> + </a:t>
            </a:r>
            <a:r>
              <a:rPr lang="en-US" sz="2000" b="1" dirty="0" err="1">
                <a:solidFill>
                  <a:srgbClr val="D72627"/>
                </a:solidFill>
              </a:rPr>
              <a:t>sospechosos</a:t>
            </a:r>
            <a:endParaRPr lang="en-US" sz="2000" b="1" dirty="0">
              <a:solidFill>
                <a:srgbClr val="D7262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977516" y="2562631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9165B9"/>
                </a:solidFill>
              </a:rPr>
              <a:t>Fallecidos</a:t>
            </a:r>
            <a:r>
              <a:rPr lang="en-US" sz="2400" b="1" dirty="0">
                <a:solidFill>
                  <a:srgbClr val="9165B9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9165B9"/>
                </a:solidFill>
              </a:rPr>
              <a:t>Confirmados</a:t>
            </a:r>
            <a:endParaRPr lang="en-US" sz="2000" b="1" dirty="0">
              <a:solidFill>
                <a:srgbClr val="9165B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977516" y="435675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8A574B"/>
                </a:solidFill>
              </a:rPr>
              <a:t>Fallecidos</a:t>
            </a:r>
            <a:r>
              <a:rPr lang="en-US" sz="2400" b="1" dirty="0">
                <a:solidFill>
                  <a:srgbClr val="8A574B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8A574B"/>
                </a:solidFill>
              </a:rPr>
              <a:t>No </a:t>
            </a:r>
            <a:r>
              <a:rPr lang="en-US" sz="2000" b="1" dirty="0" err="1">
                <a:solidFill>
                  <a:srgbClr val="8A574B"/>
                </a:solidFill>
              </a:rPr>
              <a:t>confirmados</a:t>
            </a:r>
            <a:r>
              <a:rPr lang="en-US" sz="2000" b="1" dirty="0">
                <a:solidFill>
                  <a:srgbClr val="8A574B"/>
                </a:solidFill>
              </a:rPr>
              <a:t> (</a:t>
            </a:r>
            <a:r>
              <a:rPr lang="en-US" sz="2000" b="1" dirty="0" err="1">
                <a:solidFill>
                  <a:srgbClr val="8A574B"/>
                </a:solidFill>
              </a:rPr>
              <a:t>sospechosos</a:t>
            </a:r>
            <a:r>
              <a:rPr lang="en-US" sz="2000" b="1" dirty="0">
                <a:solidFill>
                  <a:srgbClr val="8A574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417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9A65A-D3B3-CB47-90BC-31790AEC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94" y="1249720"/>
            <a:ext cx="6014021" cy="4625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54548" y="4397416"/>
            <a:ext cx="4629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1054548" y="5147035"/>
            <a:ext cx="4629814" cy="2168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4BB71-A132-A84A-8A45-64259639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77" y="1249720"/>
            <a:ext cx="5853207" cy="46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F9A48-7DEC-7B4B-B3BD-00BF0E2F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50" y="543867"/>
            <a:ext cx="7571792" cy="5966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0" y="1086324"/>
            <a:ext cx="473094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INCIDENCIA </a:t>
            </a:r>
          </a:p>
          <a:p>
            <a:pPr algn="ctr"/>
            <a:r>
              <a:rPr lang="en-US" sz="2000" dirty="0" err="1"/>
              <a:t>Promedio</a:t>
            </a:r>
            <a:r>
              <a:rPr lang="en-US" sz="2000" dirty="0"/>
              <a:t> </a:t>
            </a:r>
            <a:r>
              <a:rPr lang="en-US" sz="2000" dirty="0" err="1"/>
              <a:t>casos</a:t>
            </a:r>
            <a:r>
              <a:rPr lang="en-US" sz="2000" dirty="0"/>
              <a:t> </a:t>
            </a:r>
            <a:r>
              <a:rPr lang="en-US" sz="2000" dirty="0" err="1"/>
              <a:t>diarios</a:t>
            </a:r>
            <a:r>
              <a:rPr lang="en-US" sz="2000" dirty="0"/>
              <a:t> x 100 mil </a:t>
            </a:r>
            <a:r>
              <a:rPr lang="en-US" sz="2000" dirty="0" err="1"/>
              <a:t>habs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4668146" y="1080998"/>
            <a:ext cx="3505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TESTS SEMANALES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30298-518A-F84D-B417-98AC2D9AB369}"/>
              </a:ext>
            </a:extLst>
          </p:cNvPr>
          <p:cNvSpPr txBox="1"/>
          <p:nvPr/>
        </p:nvSpPr>
        <p:spPr>
          <a:xfrm>
            <a:off x="8686807" y="1117396"/>
            <a:ext cx="3505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POSITIVIDAD SEMANAL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91199-3E83-0949-82C4-CCC6D2674FF6}"/>
              </a:ext>
            </a:extLst>
          </p:cNvPr>
          <p:cNvSpPr txBox="1"/>
          <p:nvPr/>
        </p:nvSpPr>
        <p:spPr>
          <a:xfrm>
            <a:off x="4331395" y="208095"/>
            <a:ext cx="408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REGIÓN METROPOLITANA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28F97D-4DA1-3746-BC97-049A6675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00" y="1906633"/>
            <a:ext cx="3761674" cy="3021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B9EE01-B32B-7E4A-BD70-EA8AD199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230" y="1862008"/>
            <a:ext cx="3841944" cy="3071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8A5DE-11E8-EF46-8CD7-A3CCAE6C1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539" y="1846307"/>
            <a:ext cx="3948461" cy="314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D764D-C2DE-384E-AD4C-4E3BCF44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90" y="601984"/>
            <a:ext cx="9886819" cy="5911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E096B-FED5-4B47-A38B-7D3A845F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52" y="709930"/>
            <a:ext cx="9880600" cy="58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30 de Abril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5DDF3-6245-114F-A8BD-3E6A2A6EDCF4}"/>
              </a:ext>
            </a:extLst>
          </p:cNvPr>
          <p:cNvSpPr/>
          <p:nvPr/>
        </p:nvSpPr>
        <p:spPr>
          <a:xfrm>
            <a:off x="8446416" y="1924376"/>
            <a:ext cx="3676454" cy="257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5E5A0-752E-A947-8940-FDB15E0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4" y="572612"/>
            <a:ext cx="12089972" cy="558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94006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FALTA MUCHO POR REDUCIR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(BAJA EN PARTE POR MENOS TESTS)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 Y BAJA LEVE EN CHILE (NO BAJA EN RM)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36% POBLACIÓN OBJETIVO CON 2ª </a:t>
            </a:r>
            <a:r>
              <a:rPr lang="en-US" sz="3200" b="1" dirty="0" err="1">
                <a:solidFill>
                  <a:srgbClr val="FF0000"/>
                </a:solidFill>
              </a:rPr>
              <a:t>Dosis</a:t>
            </a:r>
            <a:r>
              <a:rPr lang="en-US" sz="3200" b="1" dirty="0">
                <a:solidFill>
                  <a:srgbClr val="FF0000"/>
                </a:solidFill>
              </a:rPr>
              <a:t> + 14 </a:t>
            </a:r>
            <a:r>
              <a:rPr lang="en-US" sz="3200" b="1" dirty="0" err="1">
                <a:solidFill>
                  <a:srgbClr val="FF0000"/>
                </a:solidFill>
              </a:rPr>
              <a:t>días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8A0FF5-A69A-5C47-A71E-F2FF9ECD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67" y="0"/>
            <a:ext cx="8587998" cy="6274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913AD-F2BE-7448-AA78-5D912C4476E8}"/>
              </a:ext>
            </a:extLst>
          </p:cNvPr>
          <p:cNvSpPr txBox="1"/>
          <p:nvPr/>
        </p:nvSpPr>
        <p:spPr>
          <a:xfrm>
            <a:off x="1203158" y="0"/>
            <a:ext cx="95858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PROMEDIO DE CASOS DIARIOS POR GRUPO DE EDAD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89461-C014-0E4A-9368-007BDC9BB125}"/>
              </a:ext>
            </a:extLst>
          </p:cNvPr>
          <p:cNvSpPr txBox="1"/>
          <p:nvPr/>
        </p:nvSpPr>
        <p:spPr>
          <a:xfrm>
            <a:off x="231507" y="6550223"/>
            <a:ext cx="11529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Fuente: </a:t>
            </a:r>
            <a:r>
              <a:rPr lang="en-US" sz="1400" b="1" dirty="0">
                <a:latin typeface="+mj-lt"/>
              </a:rPr>
              <a:t>DP16 - </a:t>
            </a:r>
            <a:r>
              <a:rPr lang="en-US" sz="1400" b="1" dirty="0" err="1">
                <a:latin typeface="+mj-lt"/>
              </a:rPr>
              <a:t>Casos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por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genero</a:t>
            </a:r>
            <a:r>
              <a:rPr lang="en-US" sz="1400" b="1" dirty="0">
                <a:latin typeface="+mj-lt"/>
              </a:rPr>
              <a:t> y </a:t>
            </a:r>
            <a:r>
              <a:rPr lang="en-US" sz="1400" b="1" dirty="0" err="1">
                <a:latin typeface="+mj-lt"/>
              </a:rPr>
              <a:t>grupo</a:t>
            </a:r>
            <a:r>
              <a:rPr lang="en-US" sz="1400" b="1" dirty="0">
                <a:latin typeface="+mj-lt"/>
              </a:rPr>
              <a:t> de </a:t>
            </a:r>
            <a:r>
              <a:rPr lang="en-US" sz="1400" b="1" dirty="0" err="1">
                <a:latin typeface="+mj-lt"/>
              </a:rPr>
              <a:t>edad</a:t>
            </a:r>
            <a:r>
              <a:rPr lang="en-US" sz="1400" b="1" dirty="0">
                <a:latin typeface="+mj-lt"/>
              </a:rPr>
              <a:t>, </a:t>
            </a:r>
            <a:r>
              <a:rPr lang="en-US" sz="1400" b="1" dirty="0">
                <a:latin typeface="+mj-lt"/>
                <a:hlinkClick r:id="rId3"/>
              </a:rPr>
              <a:t>https://github.com/MinCiencia/Datos-COVID19/tree/master/output/producto16</a:t>
            </a:r>
            <a:r>
              <a:rPr lang="en-US" sz="1400" b="1" dirty="0">
                <a:latin typeface="+mj-lt"/>
              </a:rPr>
              <a:t>, </a:t>
            </a:r>
            <a:r>
              <a:rPr lang="en-US" sz="1400" b="1" dirty="0" err="1">
                <a:latin typeface="+mj-lt"/>
              </a:rPr>
              <a:t>Ministerio</a:t>
            </a:r>
            <a:r>
              <a:rPr lang="en-US" sz="1400" b="1" dirty="0">
                <a:latin typeface="+mj-lt"/>
              </a:rPr>
              <a:t> de </a:t>
            </a:r>
            <a:r>
              <a:rPr lang="en-US" sz="1400" b="1" dirty="0" err="1">
                <a:latin typeface="+mj-lt"/>
              </a:rPr>
              <a:t>Ciencia</a:t>
            </a:r>
            <a:endParaRPr lang="en-US" sz="14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6A669-8626-2741-9DB1-1419E25E805A}"/>
              </a:ext>
            </a:extLst>
          </p:cNvPr>
          <p:cNvSpPr txBox="1"/>
          <p:nvPr/>
        </p:nvSpPr>
        <p:spPr>
          <a:xfrm>
            <a:off x="9933271" y="4600876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34A52"/>
                </a:solidFill>
              </a:rPr>
              <a:t>60 o </a:t>
            </a:r>
            <a:r>
              <a:rPr lang="en-US" b="1" dirty="0" err="1">
                <a:solidFill>
                  <a:srgbClr val="F34A52"/>
                </a:solidFill>
              </a:rPr>
              <a:t>más</a:t>
            </a:r>
            <a:r>
              <a:rPr lang="en-US" b="1" dirty="0">
                <a:solidFill>
                  <a:srgbClr val="F34A52"/>
                </a:solidFill>
              </a:rPr>
              <a:t> </a:t>
            </a:r>
            <a:r>
              <a:rPr lang="en-US" b="1" dirty="0" err="1">
                <a:solidFill>
                  <a:srgbClr val="F34A52"/>
                </a:solidFill>
              </a:rPr>
              <a:t>años</a:t>
            </a:r>
            <a:endParaRPr lang="en-US" b="1" dirty="0">
              <a:solidFill>
                <a:srgbClr val="F34A5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E3C16-8EF1-6B4A-96D0-1A92BC57D004}"/>
              </a:ext>
            </a:extLst>
          </p:cNvPr>
          <p:cNvSpPr txBox="1"/>
          <p:nvPr/>
        </p:nvSpPr>
        <p:spPr>
          <a:xfrm>
            <a:off x="9933270" y="3732998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61B9B3"/>
                </a:solidFill>
              </a:rPr>
              <a:t>Menores</a:t>
            </a:r>
            <a:r>
              <a:rPr lang="en-US" b="1" dirty="0">
                <a:solidFill>
                  <a:srgbClr val="61B9B3"/>
                </a:solidFill>
              </a:rPr>
              <a:t> de 20 </a:t>
            </a:r>
            <a:r>
              <a:rPr lang="en-US" b="1" dirty="0" err="1">
                <a:solidFill>
                  <a:srgbClr val="61B9B3"/>
                </a:solidFill>
              </a:rPr>
              <a:t>años</a:t>
            </a:r>
            <a:endParaRPr lang="en-US" b="1" dirty="0">
              <a:solidFill>
                <a:srgbClr val="61B9B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A13BF-9971-5849-9F6A-BEE5CA850603}"/>
              </a:ext>
            </a:extLst>
          </p:cNvPr>
          <p:cNvSpPr txBox="1"/>
          <p:nvPr/>
        </p:nvSpPr>
        <p:spPr>
          <a:xfrm>
            <a:off x="9933269" y="236263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600"/>
                </a:solidFill>
              </a:rPr>
              <a:t>40 a 50 </a:t>
            </a:r>
            <a:r>
              <a:rPr lang="en-US" b="1" dirty="0" err="1">
                <a:solidFill>
                  <a:srgbClr val="FF8600"/>
                </a:solidFill>
              </a:rPr>
              <a:t>años</a:t>
            </a:r>
            <a:endParaRPr lang="en-US" b="1" dirty="0">
              <a:solidFill>
                <a:srgbClr val="FF86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EB3DA-3B4A-C14A-9FA8-69E4DFB818CC}"/>
              </a:ext>
            </a:extLst>
          </p:cNvPr>
          <p:cNvSpPr txBox="1"/>
          <p:nvPr/>
        </p:nvSpPr>
        <p:spPr>
          <a:xfrm>
            <a:off x="9933268" y="99228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27BAB"/>
                </a:solidFill>
              </a:rPr>
              <a:t>20 a 39 </a:t>
            </a:r>
            <a:r>
              <a:rPr lang="en-US" b="1" dirty="0" err="1">
                <a:solidFill>
                  <a:srgbClr val="427BAB"/>
                </a:solidFill>
              </a:rPr>
              <a:t>años</a:t>
            </a:r>
            <a:endParaRPr lang="en-US" b="1" dirty="0">
              <a:solidFill>
                <a:srgbClr val="427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519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2913AD-F2BE-7448-AA78-5D912C4476E8}"/>
              </a:ext>
            </a:extLst>
          </p:cNvPr>
          <p:cNvSpPr txBox="1"/>
          <p:nvPr/>
        </p:nvSpPr>
        <p:spPr>
          <a:xfrm>
            <a:off x="1203158" y="0"/>
            <a:ext cx="95858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PROMEDIO DE CASOS DIARIOS POR GRUPO DE EDAD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89461-C014-0E4A-9368-007BDC9BB125}"/>
              </a:ext>
            </a:extLst>
          </p:cNvPr>
          <p:cNvSpPr txBox="1"/>
          <p:nvPr/>
        </p:nvSpPr>
        <p:spPr>
          <a:xfrm>
            <a:off x="231507" y="6523373"/>
            <a:ext cx="11529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Fuente: </a:t>
            </a:r>
            <a:r>
              <a:rPr lang="en-US" sz="1400" b="1" dirty="0">
                <a:latin typeface="+mj-lt"/>
              </a:rPr>
              <a:t>DP16 - </a:t>
            </a:r>
            <a:r>
              <a:rPr lang="en-US" sz="1400" b="1" dirty="0" err="1">
                <a:latin typeface="+mj-lt"/>
              </a:rPr>
              <a:t>Casos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por</a:t>
            </a:r>
            <a:r>
              <a:rPr lang="en-US" sz="1400" b="1" dirty="0">
                <a:latin typeface="+mj-lt"/>
              </a:rPr>
              <a:t> </a:t>
            </a:r>
            <a:r>
              <a:rPr lang="en-US" sz="1400" b="1" dirty="0" err="1">
                <a:latin typeface="+mj-lt"/>
              </a:rPr>
              <a:t>genero</a:t>
            </a:r>
            <a:r>
              <a:rPr lang="en-US" sz="1400" b="1" dirty="0">
                <a:latin typeface="+mj-lt"/>
              </a:rPr>
              <a:t> y </a:t>
            </a:r>
            <a:r>
              <a:rPr lang="en-US" sz="1400" b="1" dirty="0" err="1">
                <a:latin typeface="+mj-lt"/>
              </a:rPr>
              <a:t>grupo</a:t>
            </a:r>
            <a:r>
              <a:rPr lang="en-US" sz="1400" b="1" dirty="0">
                <a:latin typeface="+mj-lt"/>
              </a:rPr>
              <a:t> de </a:t>
            </a:r>
            <a:r>
              <a:rPr lang="en-US" sz="1400" b="1" dirty="0" err="1">
                <a:latin typeface="+mj-lt"/>
              </a:rPr>
              <a:t>edad</a:t>
            </a:r>
            <a:r>
              <a:rPr lang="en-US" sz="1400" b="1" dirty="0">
                <a:latin typeface="+mj-lt"/>
              </a:rPr>
              <a:t>, </a:t>
            </a:r>
            <a:r>
              <a:rPr lang="en-US" sz="1400" b="1" dirty="0">
                <a:latin typeface="+mj-lt"/>
                <a:hlinkClick r:id="rId2"/>
              </a:rPr>
              <a:t>https://github.com/MinCiencia/Datos-COVID19/tree/master/output/producto16</a:t>
            </a:r>
            <a:r>
              <a:rPr lang="en-US" sz="1400" b="1" dirty="0">
                <a:latin typeface="+mj-lt"/>
              </a:rPr>
              <a:t>, </a:t>
            </a:r>
            <a:r>
              <a:rPr lang="en-US" sz="1400" b="1" dirty="0" err="1">
                <a:latin typeface="+mj-lt"/>
              </a:rPr>
              <a:t>Ministerio</a:t>
            </a:r>
            <a:r>
              <a:rPr lang="en-US" sz="1400" b="1" dirty="0">
                <a:latin typeface="+mj-lt"/>
              </a:rPr>
              <a:t> de </a:t>
            </a:r>
            <a:r>
              <a:rPr lang="en-US" sz="1400" b="1" dirty="0" err="1">
                <a:latin typeface="+mj-lt"/>
              </a:rPr>
              <a:t>Ciencia</a:t>
            </a:r>
            <a:endParaRPr lang="en-US" sz="14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6A669-8626-2741-9DB1-1419E25E805A}"/>
              </a:ext>
            </a:extLst>
          </p:cNvPr>
          <p:cNvSpPr txBox="1"/>
          <p:nvPr/>
        </p:nvSpPr>
        <p:spPr>
          <a:xfrm>
            <a:off x="9933268" y="3747535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17AAB"/>
                </a:solidFill>
              </a:rPr>
              <a:t>0 a 4 </a:t>
            </a:r>
            <a:r>
              <a:rPr lang="en-US" b="1" dirty="0" err="1">
                <a:solidFill>
                  <a:srgbClr val="417AAB"/>
                </a:solidFill>
              </a:rPr>
              <a:t>años</a:t>
            </a:r>
            <a:endParaRPr lang="en-US" b="1" dirty="0">
              <a:solidFill>
                <a:srgbClr val="417AA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E3C16-8EF1-6B4A-96D0-1A92BC57D004}"/>
              </a:ext>
            </a:extLst>
          </p:cNvPr>
          <p:cNvSpPr txBox="1"/>
          <p:nvPr/>
        </p:nvSpPr>
        <p:spPr>
          <a:xfrm>
            <a:off x="9933271" y="324345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4CCEC"/>
                </a:solidFill>
              </a:rPr>
              <a:t>5 a 9 </a:t>
            </a:r>
            <a:r>
              <a:rPr lang="en-US" b="1" dirty="0" err="1">
                <a:solidFill>
                  <a:srgbClr val="94CCEC"/>
                </a:solidFill>
              </a:rPr>
              <a:t>años</a:t>
            </a:r>
            <a:endParaRPr lang="en-US" b="1" dirty="0">
              <a:solidFill>
                <a:srgbClr val="94CCE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A13BF-9971-5849-9F6A-BEE5CA850603}"/>
              </a:ext>
            </a:extLst>
          </p:cNvPr>
          <p:cNvSpPr txBox="1"/>
          <p:nvPr/>
        </p:nvSpPr>
        <p:spPr>
          <a:xfrm>
            <a:off x="9933269" y="236263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700"/>
                </a:solidFill>
              </a:rPr>
              <a:t>10 a 14 </a:t>
            </a:r>
            <a:r>
              <a:rPr lang="en-US" b="1" dirty="0" err="1">
                <a:solidFill>
                  <a:srgbClr val="FF8700"/>
                </a:solidFill>
              </a:rPr>
              <a:t>años</a:t>
            </a:r>
            <a:endParaRPr lang="en-US" b="1" dirty="0">
              <a:solidFill>
                <a:srgbClr val="FF87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EB3DA-3B4A-C14A-9FA8-69E4DFB818CC}"/>
              </a:ext>
            </a:extLst>
          </p:cNvPr>
          <p:cNvSpPr txBox="1"/>
          <p:nvPr/>
        </p:nvSpPr>
        <p:spPr>
          <a:xfrm>
            <a:off x="9933268" y="89213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BB72"/>
                </a:solidFill>
              </a:rPr>
              <a:t>15 a 19 </a:t>
            </a:r>
            <a:r>
              <a:rPr lang="en-US" b="1" dirty="0" err="1">
                <a:solidFill>
                  <a:srgbClr val="FFBB72"/>
                </a:solidFill>
              </a:rPr>
              <a:t>años</a:t>
            </a:r>
            <a:endParaRPr lang="en-US" b="1" dirty="0">
              <a:solidFill>
                <a:srgbClr val="FFBB7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7D9A8-06C7-484E-AA52-4368D7447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35" y="461665"/>
            <a:ext cx="8220933" cy="58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9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7BE23-E818-AD4C-9957-78513741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70" y="565371"/>
            <a:ext cx="9379498" cy="5811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365C0-DC84-8A49-8373-1B74474D08F5}"/>
              </a:ext>
            </a:extLst>
          </p:cNvPr>
          <p:cNvSpPr txBox="1"/>
          <p:nvPr/>
        </p:nvSpPr>
        <p:spPr>
          <a:xfrm>
            <a:off x="938784" y="42151"/>
            <a:ext cx="10987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FALLECIDOS CON COVID 19 COMO CAUSA DE MUERTE ENTRE 4 Y 18 AÑOS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8FBD8-24BB-4B4D-B71B-5E359EE9B52F}"/>
              </a:ext>
            </a:extLst>
          </p:cNvPr>
          <p:cNvSpPr txBox="1"/>
          <p:nvPr/>
        </p:nvSpPr>
        <p:spPr>
          <a:xfrm>
            <a:off x="0" y="6550223"/>
            <a:ext cx="664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Fuente: </a:t>
            </a:r>
            <a:r>
              <a:rPr lang="en-US" sz="1400" dirty="0" err="1"/>
              <a:t>Departamento</a:t>
            </a:r>
            <a:r>
              <a:rPr lang="en-US" sz="1400" dirty="0"/>
              <a:t> de </a:t>
            </a:r>
            <a:r>
              <a:rPr lang="en-US" sz="1400" dirty="0" err="1"/>
              <a:t>Estadísticas</a:t>
            </a:r>
            <a:r>
              <a:rPr lang="en-US" sz="1400" dirty="0"/>
              <a:t> e </a:t>
            </a:r>
            <a:r>
              <a:rPr lang="en-US" sz="1400" dirty="0" err="1"/>
              <a:t>Información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Salud</a:t>
            </a:r>
            <a:r>
              <a:rPr lang="en-US" sz="1400" dirty="0"/>
              <a:t> (DEIS), </a:t>
            </a:r>
            <a:r>
              <a:rPr lang="en-US" sz="1400" dirty="0" err="1"/>
              <a:t>Ministerio</a:t>
            </a:r>
            <a:r>
              <a:rPr lang="en-US" sz="1400" dirty="0"/>
              <a:t> de </a:t>
            </a:r>
            <a:r>
              <a:rPr lang="en-US" sz="1400" dirty="0" err="1"/>
              <a:t>Salud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901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5A293-447B-5D4D-B774-99E27F7F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81" y="584775"/>
            <a:ext cx="7273686" cy="59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414272" y="0"/>
            <a:ext cx="966187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 &amp; NO COVID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D8370-8864-0149-A51B-2A35FC7A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26" y="584775"/>
            <a:ext cx="7640767" cy="595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8A3258-6EA0-CB44-BCC6-50C250CF4052}"/>
              </a:ext>
            </a:extLst>
          </p:cNvPr>
          <p:cNvSpPr txBox="1"/>
          <p:nvPr/>
        </p:nvSpPr>
        <p:spPr>
          <a:xfrm>
            <a:off x="3107829" y="0"/>
            <a:ext cx="607006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Nivel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de UCI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A7DAB-4EE9-3548-BA22-E5F9F533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48" y="584774"/>
            <a:ext cx="8081866" cy="58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182B03-6E3B-EE4A-AC84-A0ED1AD2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1968727"/>
            <a:ext cx="9083040" cy="4448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07178A-0A1A-A648-A3A2-2CE127710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" y="590296"/>
            <a:ext cx="3369056" cy="1203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9B451F-D854-CA4D-AA80-6F1879D36A94}"/>
              </a:ext>
            </a:extLst>
          </p:cNvPr>
          <p:cNvSpPr txBox="1"/>
          <p:nvPr/>
        </p:nvSpPr>
        <p:spPr>
          <a:xfrm>
            <a:off x="3877056" y="346980"/>
            <a:ext cx="6532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RECOMENDACIONES DE</a:t>
            </a:r>
          </a:p>
          <a:p>
            <a:pPr algn="ctr"/>
            <a:r>
              <a:rPr lang="en-US" sz="4400" dirty="0"/>
              <a:t> CONSEJO ASESOR COVID19</a:t>
            </a:r>
          </a:p>
        </p:txBody>
      </p:sp>
    </p:spTree>
    <p:extLst>
      <p:ext uri="{BB962C8B-B14F-4D97-AF65-F5344CB8AC3E}">
        <p14:creationId xmlns:p14="http://schemas.microsoft.com/office/powerpoint/2010/main" val="4046281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1A76B-78EC-1C47-BDE2-F9A06537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85223"/>
            <a:ext cx="6278905" cy="4157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A3258-6EA0-CB44-BCC6-50C250CF4052}"/>
              </a:ext>
            </a:extLst>
          </p:cNvPr>
          <p:cNvSpPr txBox="1"/>
          <p:nvPr/>
        </p:nvSpPr>
        <p:spPr>
          <a:xfrm>
            <a:off x="3107829" y="0"/>
            <a:ext cx="607006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Nivel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de UCI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760F070-FD9A-9E4F-8900-5BF0F6363C6C}"/>
              </a:ext>
            </a:extLst>
          </p:cNvPr>
          <p:cNvSpPr/>
          <p:nvPr/>
        </p:nvSpPr>
        <p:spPr>
          <a:xfrm>
            <a:off x="5134277" y="1847010"/>
            <a:ext cx="280416" cy="196291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91E23-088A-934F-A80C-07547AD7B6EA}"/>
              </a:ext>
            </a:extLst>
          </p:cNvPr>
          <p:cNvSpPr txBox="1"/>
          <p:nvPr/>
        </p:nvSpPr>
        <p:spPr>
          <a:xfrm>
            <a:off x="5372368" y="2517560"/>
            <a:ext cx="13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Más de</a:t>
            </a:r>
          </a:p>
          <a:p>
            <a:pPr algn="ctr"/>
            <a:r>
              <a:rPr lang="en-US" dirty="0"/>
              <a:t> 2000 camas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98E0CE-3E8A-A04E-B302-8EBB0DAB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96" y="1377696"/>
            <a:ext cx="5421136" cy="41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26783-B40B-024C-9B5A-4D8B35E3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36" y="573756"/>
            <a:ext cx="7301733" cy="58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696</Words>
  <Application>Microsoft Macintosh PowerPoint</Application>
  <PresentationFormat>Widescreen</PresentationFormat>
  <Paragraphs>123</Paragraphs>
  <Slides>29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132</cp:revision>
  <dcterms:created xsi:type="dcterms:W3CDTF">2021-01-30T18:55:16Z</dcterms:created>
  <dcterms:modified xsi:type="dcterms:W3CDTF">2021-05-01T21:33:24Z</dcterms:modified>
</cp:coreProperties>
</file>